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7.wmf" ContentType="image/x-wmf"/>
  <Override PartName="/ppt/media/image2.png" ContentType="image/png"/>
  <Override PartName="/ppt/media/image6.jpeg" ContentType="image/jpeg"/>
  <Override PartName="/ppt/media/image1.png" ContentType="image/png"/>
  <Override PartName="/ppt/media/image3.wmf" ContentType="image/x-wmf"/>
  <Override PartName="/ppt/media/image4.jpeg" ContentType="image/jpeg"/>
  <Override PartName="/ppt/media/image5.wmf" ContentType="image/x-wmf"/>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30275212" cy="42803762"/>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26" name="PlaceHolder 2"/>
          <p:cNvSpPr>
            <a:spLocks noGrp="1"/>
          </p:cNvSpPr>
          <p:nvPr>
            <p:ph type="body"/>
          </p:nvPr>
        </p:nvSpPr>
        <p:spPr>
          <a:xfrm>
            <a:off x="1513440" y="10015920"/>
            <a:ext cx="2724732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27" name="PlaceHolder 3"/>
          <p:cNvSpPr>
            <a:spLocks noGrp="1"/>
          </p:cNvSpPr>
          <p:nvPr>
            <p:ph type="body"/>
          </p:nvPr>
        </p:nvSpPr>
        <p:spPr>
          <a:xfrm>
            <a:off x="1513440" y="22982760"/>
            <a:ext cx="27247320" cy="1184148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29" name="PlaceHolder 2"/>
          <p:cNvSpPr>
            <a:spLocks noGrp="1"/>
          </p:cNvSpPr>
          <p:nvPr>
            <p:ph type="body"/>
          </p:nvPr>
        </p:nvSpPr>
        <p:spPr>
          <a:xfrm>
            <a:off x="1513440" y="1001592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0" name="PlaceHolder 3"/>
          <p:cNvSpPr>
            <a:spLocks noGrp="1"/>
          </p:cNvSpPr>
          <p:nvPr>
            <p:ph type="body"/>
          </p:nvPr>
        </p:nvSpPr>
        <p:spPr>
          <a:xfrm>
            <a:off x="15475320" y="1001592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1" name="PlaceHolder 4"/>
          <p:cNvSpPr>
            <a:spLocks noGrp="1"/>
          </p:cNvSpPr>
          <p:nvPr>
            <p:ph type="body"/>
          </p:nvPr>
        </p:nvSpPr>
        <p:spPr>
          <a:xfrm>
            <a:off x="1513440" y="2298276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2" name="PlaceHolder 5"/>
          <p:cNvSpPr>
            <a:spLocks noGrp="1"/>
          </p:cNvSpPr>
          <p:nvPr>
            <p:ph type="body"/>
          </p:nvPr>
        </p:nvSpPr>
        <p:spPr>
          <a:xfrm>
            <a:off x="15475320" y="2298276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34" name="PlaceHolder 2"/>
          <p:cNvSpPr>
            <a:spLocks noGrp="1"/>
          </p:cNvSpPr>
          <p:nvPr>
            <p:ph type="body"/>
          </p:nvPr>
        </p:nvSpPr>
        <p:spPr>
          <a:xfrm>
            <a:off x="1513440" y="10015920"/>
            <a:ext cx="877356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5" name="PlaceHolder 3"/>
          <p:cNvSpPr>
            <a:spLocks noGrp="1"/>
          </p:cNvSpPr>
          <p:nvPr>
            <p:ph type="body"/>
          </p:nvPr>
        </p:nvSpPr>
        <p:spPr>
          <a:xfrm>
            <a:off x="10726200" y="10015920"/>
            <a:ext cx="877356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6" name="PlaceHolder 4"/>
          <p:cNvSpPr>
            <a:spLocks noGrp="1"/>
          </p:cNvSpPr>
          <p:nvPr>
            <p:ph type="body"/>
          </p:nvPr>
        </p:nvSpPr>
        <p:spPr>
          <a:xfrm>
            <a:off x="19938600" y="10015920"/>
            <a:ext cx="877356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7" name="PlaceHolder 5"/>
          <p:cNvSpPr>
            <a:spLocks noGrp="1"/>
          </p:cNvSpPr>
          <p:nvPr>
            <p:ph type="body"/>
          </p:nvPr>
        </p:nvSpPr>
        <p:spPr>
          <a:xfrm>
            <a:off x="1513440" y="22982760"/>
            <a:ext cx="877356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8" name="PlaceHolder 6"/>
          <p:cNvSpPr>
            <a:spLocks noGrp="1"/>
          </p:cNvSpPr>
          <p:nvPr>
            <p:ph type="body"/>
          </p:nvPr>
        </p:nvSpPr>
        <p:spPr>
          <a:xfrm>
            <a:off x="10726200" y="22982760"/>
            <a:ext cx="877356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39" name="PlaceHolder 7"/>
          <p:cNvSpPr>
            <a:spLocks noGrp="1"/>
          </p:cNvSpPr>
          <p:nvPr>
            <p:ph type="body"/>
          </p:nvPr>
        </p:nvSpPr>
        <p:spPr>
          <a:xfrm>
            <a:off x="19938600" y="22982760"/>
            <a:ext cx="8773560" cy="1184148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5" name="PlaceHolder 2"/>
          <p:cNvSpPr>
            <a:spLocks noGrp="1"/>
          </p:cNvSpPr>
          <p:nvPr>
            <p:ph type="subTitle"/>
          </p:nvPr>
        </p:nvSpPr>
        <p:spPr>
          <a:xfrm>
            <a:off x="1513440" y="10015920"/>
            <a:ext cx="27247320" cy="24825600"/>
          </a:xfrm>
          <a:prstGeom prst="rect">
            <a:avLst/>
          </a:prstGeom>
        </p:spPr>
        <p:txBody>
          <a:bodyPr lIns="0" rIns="0" tIns="0" bIns="0" anchor="ctr">
            <a:spAutoFit/>
          </a:bodyPr>
          <a:p>
            <a:pPr algn="ctr"/>
            <a:endParaRPr b="0" lang="de-C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7" name="PlaceHolder 2"/>
          <p:cNvSpPr>
            <a:spLocks noGrp="1"/>
          </p:cNvSpPr>
          <p:nvPr>
            <p:ph type="body"/>
          </p:nvPr>
        </p:nvSpPr>
        <p:spPr>
          <a:xfrm>
            <a:off x="1513440" y="10015920"/>
            <a:ext cx="27247320" cy="2482560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9" name="PlaceHolder 2"/>
          <p:cNvSpPr>
            <a:spLocks noGrp="1"/>
          </p:cNvSpPr>
          <p:nvPr>
            <p:ph type="body"/>
          </p:nvPr>
        </p:nvSpPr>
        <p:spPr>
          <a:xfrm>
            <a:off x="1513440" y="10015920"/>
            <a:ext cx="13296600" cy="24825600"/>
          </a:xfrm>
          <a:prstGeom prst="rect">
            <a:avLst/>
          </a:prstGeom>
        </p:spPr>
        <p:txBody>
          <a:bodyPr lIns="0" rIns="0" tIns="0" bIns="0">
            <a:normAutofit/>
          </a:bodyPr>
          <a:p>
            <a:endParaRPr b="0" lang="de-DE" sz="14400" spc="-1" strike="noStrike">
              <a:solidFill>
                <a:srgbClr val="000000"/>
              </a:solidFill>
              <a:latin typeface="Calibri"/>
            </a:endParaRPr>
          </a:p>
        </p:txBody>
      </p:sp>
      <p:sp>
        <p:nvSpPr>
          <p:cNvPr id="10" name="PlaceHolder 3"/>
          <p:cNvSpPr>
            <a:spLocks noGrp="1"/>
          </p:cNvSpPr>
          <p:nvPr>
            <p:ph type="body"/>
          </p:nvPr>
        </p:nvSpPr>
        <p:spPr>
          <a:xfrm>
            <a:off x="15475320" y="10015920"/>
            <a:ext cx="13296600" cy="2482560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2270520" y="13296960"/>
            <a:ext cx="25733520" cy="42529320"/>
          </a:xfrm>
          <a:prstGeom prst="rect">
            <a:avLst/>
          </a:prstGeom>
        </p:spPr>
        <p:txBody>
          <a:bodyPr lIns="0" rIns="0" tIns="0" bIns="0" anchor="ctr">
            <a:spAutoFit/>
          </a:bodyPr>
          <a:p>
            <a:pPr algn="ctr"/>
            <a:endParaRPr b="0" lang="de-C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14" name="PlaceHolder 2"/>
          <p:cNvSpPr>
            <a:spLocks noGrp="1"/>
          </p:cNvSpPr>
          <p:nvPr>
            <p:ph type="body"/>
          </p:nvPr>
        </p:nvSpPr>
        <p:spPr>
          <a:xfrm>
            <a:off x="1513440" y="1001592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15" name="PlaceHolder 3"/>
          <p:cNvSpPr>
            <a:spLocks noGrp="1"/>
          </p:cNvSpPr>
          <p:nvPr>
            <p:ph type="body"/>
          </p:nvPr>
        </p:nvSpPr>
        <p:spPr>
          <a:xfrm>
            <a:off x="15475320" y="10015920"/>
            <a:ext cx="13296600" cy="24825600"/>
          </a:xfrm>
          <a:prstGeom prst="rect">
            <a:avLst/>
          </a:prstGeom>
        </p:spPr>
        <p:txBody>
          <a:bodyPr lIns="0" rIns="0" tIns="0" bIns="0">
            <a:normAutofit/>
          </a:bodyPr>
          <a:p>
            <a:endParaRPr b="0" lang="de-DE" sz="14400" spc="-1" strike="noStrike">
              <a:solidFill>
                <a:srgbClr val="000000"/>
              </a:solidFill>
              <a:latin typeface="Calibri"/>
            </a:endParaRPr>
          </a:p>
        </p:txBody>
      </p:sp>
      <p:sp>
        <p:nvSpPr>
          <p:cNvPr id="16" name="PlaceHolder 4"/>
          <p:cNvSpPr>
            <a:spLocks noGrp="1"/>
          </p:cNvSpPr>
          <p:nvPr>
            <p:ph type="body"/>
          </p:nvPr>
        </p:nvSpPr>
        <p:spPr>
          <a:xfrm>
            <a:off x="1513440" y="2298276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18" name="PlaceHolder 2"/>
          <p:cNvSpPr>
            <a:spLocks noGrp="1"/>
          </p:cNvSpPr>
          <p:nvPr>
            <p:ph type="body"/>
          </p:nvPr>
        </p:nvSpPr>
        <p:spPr>
          <a:xfrm>
            <a:off x="1513440" y="10015920"/>
            <a:ext cx="13296600" cy="24825600"/>
          </a:xfrm>
          <a:prstGeom prst="rect">
            <a:avLst/>
          </a:prstGeom>
        </p:spPr>
        <p:txBody>
          <a:bodyPr lIns="0" rIns="0" tIns="0" bIns="0">
            <a:normAutofit/>
          </a:bodyPr>
          <a:p>
            <a:endParaRPr b="0" lang="de-DE" sz="14400" spc="-1" strike="noStrike">
              <a:solidFill>
                <a:srgbClr val="000000"/>
              </a:solidFill>
              <a:latin typeface="Calibri"/>
            </a:endParaRPr>
          </a:p>
        </p:txBody>
      </p:sp>
      <p:sp>
        <p:nvSpPr>
          <p:cNvPr id="19" name="PlaceHolder 3"/>
          <p:cNvSpPr>
            <a:spLocks noGrp="1"/>
          </p:cNvSpPr>
          <p:nvPr>
            <p:ph type="body"/>
          </p:nvPr>
        </p:nvSpPr>
        <p:spPr>
          <a:xfrm>
            <a:off x="15475320" y="1001592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20" name="PlaceHolder 4"/>
          <p:cNvSpPr>
            <a:spLocks noGrp="1"/>
          </p:cNvSpPr>
          <p:nvPr>
            <p:ph type="body"/>
          </p:nvPr>
        </p:nvSpPr>
        <p:spPr>
          <a:xfrm>
            <a:off x="15475320" y="2298276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270520" y="13296960"/>
            <a:ext cx="25733520" cy="9174600"/>
          </a:xfrm>
          <a:prstGeom prst="rect">
            <a:avLst/>
          </a:prstGeom>
        </p:spPr>
        <p:txBody>
          <a:bodyPr lIns="0" rIns="0" tIns="0" bIns="0" anchor="ctr">
            <a:spAutoFit/>
          </a:bodyPr>
          <a:p>
            <a:endParaRPr b="0" lang="de-DE" sz="8300" spc="-1" strike="noStrike">
              <a:solidFill>
                <a:srgbClr val="000000"/>
              </a:solidFill>
              <a:latin typeface="Arial"/>
            </a:endParaRPr>
          </a:p>
        </p:txBody>
      </p:sp>
      <p:sp>
        <p:nvSpPr>
          <p:cNvPr id="22" name="PlaceHolder 2"/>
          <p:cNvSpPr>
            <a:spLocks noGrp="1"/>
          </p:cNvSpPr>
          <p:nvPr>
            <p:ph type="body"/>
          </p:nvPr>
        </p:nvSpPr>
        <p:spPr>
          <a:xfrm>
            <a:off x="1513440" y="1001592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23" name="PlaceHolder 3"/>
          <p:cNvSpPr>
            <a:spLocks noGrp="1"/>
          </p:cNvSpPr>
          <p:nvPr>
            <p:ph type="body"/>
          </p:nvPr>
        </p:nvSpPr>
        <p:spPr>
          <a:xfrm>
            <a:off x="15475320" y="10015920"/>
            <a:ext cx="13296600" cy="11841480"/>
          </a:xfrm>
          <a:prstGeom prst="rect">
            <a:avLst/>
          </a:prstGeom>
        </p:spPr>
        <p:txBody>
          <a:bodyPr lIns="0" rIns="0" tIns="0" bIns="0">
            <a:normAutofit/>
          </a:bodyPr>
          <a:p>
            <a:endParaRPr b="0" lang="de-DE" sz="14400" spc="-1" strike="noStrike">
              <a:solidFill>
                <a:srgbClr val="000000"/>
              </a:solidFill>
              <a:latin typeface="Calibri"/>
            </a:endParaRPr>
          </a:p>
        </p:txBody>
      </p:sp>
      <p:sp>
        <p:nvSpPr>
          <p:cNvPr id="24" name="PlaceHolder 4"/>
          <p:cNvSpPr>
            <a:spLocks noGrp="1"/>
          </p:cNvSpPr>
          <p:nvPr>
            <p:ph type="body"/>
          </p:nvPr>
        </p:nvSpPr>
        <p:spPr>
          <a:xfrm>
            <a:off x="1513440" y="22982760"/>
            <a:ext cx="27247320" cy="11841480"/>
          </a:xfrm>
          <a:prstGeom prst="rect">
            <a:avLst/>
          </a:prstGeom>
        </p:spPr>
        <p:txBody>
          <a:bodyPr lIns="0" rIns="0" tIns="0" bIns="0">
            <a:normAutofit/>
          </a:bodyPr>
          <a:p>
            <a:endParaRPr b="0" lang="de-DE" sz="144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270520" y="13296960"/>
            <a:ext cx="25733520" cy="9174600"/>
          </a:xfrm>
          <a:prstGeom prst="rect">
            <a:avLst/>
          </a:prstGeom>
        </p:spPr>
        <p:txBody>
          <a:bodyPr lIns="417240" rIns="417240" tIns="208800" bIns="208800" anchor="ctr">
            <a:noAutofit/>
          </a:bodyPr>
          <a:p>
            <a:pPr algn="ctr">
              <a:lnSpc>
                <a:spcPct val="100000"/>
              </a:lnSpc>
            </a:pPr>
            <a:r>
              <a:rPr b="0" lang="de-DE" sz="20100" spc="-1" strike="noStrike">
                <a:solidFill>
                  <a:srgbClr val="000000"/>
                </a:solidFill>
                <a:latin typeface="Calibri"/>
                <a:ea typeface="ＭＳ Ｐゴシック"/>
              </a:rPr>
              <a:t>Click to edit Master title style</a:t>
            </a:r>
            <a:endParaRPr b="0" lang="de-DE" sz="20100" spc="-1" strike="noStrike">
              <a:solidFill>
                <a:srgbClr val="000000"/>
              </a:solidFill>
              <a:latin typeface="Arial"/>
            </a:endParaRPr>
          </a:p>
        </p:txBody>
      </p:sp>
      <p:sp>
        <p:nvSpPr>
          <p:cNvPr id="1" name="PlaceHolder 2"/>
          <p:cNvSpPr>
            <a:spLocks noGrp="1"/>
          </p:cNvSpPr>
          <p:nvPr>
            <p:ph type="dt"/>
          </p:nvPr>
        </p:nvSpPr>
        <p:spPr>
          <a:xfrm>
            <a:off x="1514520" y="39673080"/>
            <a:ext cx="7062480" cy="2277720"/>
          </a:xfrm>
          <a:prstGeom prst="rect">
            <a:avLst/>
          </a:prstGeom>
        </p:spPr>
        <p:txBody>
          <a:bodyPr lIns="417240" rIns="417240" tIns="208800" bIns="208800" anchor="ctr">
            <a:noAutofit/>
          </a:bodyPr>
          <a:p>
            <a:pPr>
              <a:lnSpc>
                <a:spcPct val="100000"/>
              </a:lnSpc>
            </a:pPr>
            <a:fld id="{4FD4B29C-8BE0-4DEF-A9AC-E6583F0AE7AA}" type="datetime1">
              <a:rPr b="0" lang="de-CH" sz="5700" spc="-1" strike="noStrike">
                <a:solidFill>
                  <a:srgbClr val="8b8b8b"/>
                </a:solidFill>
                <a:latin typeface="Calibri"/>
              </a:rPr>
              <a:t>24.06.2022</a:t>
            </a:fld>
            <a:endParaRPr b="0" lang="de-CH" sz="5700" spc="-1" strike="noStrike">
              <a:latin typeface="Times New Roman"/>
            </a:endParaRPr>
          </a:p>
        </p:txBody>
      </p:sp>
      <p:sp>
        <p:nvSpPr>
          <p:cNvPr id="2" name="PlaceHolder 3"/>
          <p:cNvSpPr>
            <a:spLocks noGrp="1"/>
          </p:cNvSpPr>
          <p:nvPr>
            <p:ph type="ftr"/>
          </p:nvPr>
        </p:nvSpPr>
        <p:spPr>
          <a:xfrm>
            <a:off x="10344240" y="39673080"/>
            <a:ext cx="9586440" cy="2277720"/>
          </a:xfrm>
          <a:prstGeom prst="rect">
            <a:avLst/>
          </a:prstGeom>
        </p:spPr>
        <p:txBody>
          <a:bodyPr lIns="417240" rIns="417240" tIns="208800" bIns="208800" anchor="ctr">
            <a:noAutofit/>
          </a:bodyPr>
          <a:p>
            <a:endParaRPr b="0" lang="de-CH" sz="2400" spc="-1" strike="noStrike">
              <a:latin typeface="Times New Roman"/>
            </a:endParaRPr>
          </a:p>
        </p:txBody>
      </p:sp>
      <p:sp>
        <p:nvSpPr>
          <p:cNvPr id="3" name="PlaceHolder 4"/>
          <p:cNvSpPr>
            <a:spLocks noGrp="1"/>
          </p:cNvSpPr>
          <p:nvPr>
            <p:ph type="sldNum"/>
          </p:nvPr>
        </p:nvSpPr>
        <p:spPr>
          <a:xfrm>
            <a:off x="21697920" y="39673080"/>
            <a:ext cx="7062480" cy="2277720"/>
          </a:xfrm>
          <a:prstGeom prst="rect">
            <a:avLst/>
          </a:prstGeom>
        </p:spPr>
        <p:txBody>
          <a:bodyPr lIns="417240" rIns="417240" tIns="208800" bIns="208800" anchor="ctr">
            <a:noAutofit/>
          </a:bodyPr>
          <a:p>
            <a:pPr algn="r">
              <a:lnSpc>
                <a:spcPct val="100000"/>
              </a:lnSpc>
            </a:pPr>
            <a:fld id="{8E5516F6-ED4B-4023-8942-F1BE9733F11F}" type="slidenum">
              <a:rPr b="0" lang="de-CH" sz="5700" spc="-1" strike="noStrike">
                <a:solidFill>
                  <a:srgbClr val="8b8b8b"/>
                </a:solidFill>
                <a:latin typeface="Calibri"/>
              </a:rPr>
              <a:t>&lt;Foliennummer&gt;</a:t>
            </a:fld>
            <a:endParaRPr b="0" lang="de-CH" sz="57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image" Target="../media/image4.jpeg"/><Relationship Id="rId5" Type="http://schemas.openxmlformats.org/officeDocument/2006/relationships/image" Target="../media/image5.wmf"/><Relationship Id="rId6" Type="http://schemas.openxmlformats.org/officeDocument/2006/relationships/image" Target="../media/image6.jpeg"/><Relationship Id="rId7" Type="http://schemas.openxmlformats.org/officeDocument/2006/relationships/image" Target="../media/image7.wmf"/><Relationship Id="rId8"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CustomShape 1"/>
          <p:cNvSpPr/>
          <p:nvPr/>
        </p:nvSpPr>
        <p:spPr>
          <a:xfrm>
            <a:off x="5389200" y="1879920"/>
            <a:ext cx="18421560" cy="2529720"/>
          </a:xfrm>
          <a:prstGeom prst="rect">
            <a:avLst/>
          </a:prstGeom>
          <a:noFill/>
          <a:ln w="9360">
            <a:noFill/>
          </a:ln>
        </p:spPr>
        <p:style>
          <a:lnRef idx="0"/>
          <a:fillRef idx="0"/>
          <a:effectRef idx="0"/>
          <a:fontRef idx="minor"/>
        </p:style>
        <p:txBody>
          <a:bodyPr wrap="none">
            <a:spAutoFit/>
          </a:bodyPr>
          <a:p>
            <a:pPr algn="ctr">
              <a:lnSpc>
                <a:spcPct val="100000"/>
              </a:lnSpc>
            </a:pPr>
            <a:r>
              <a:rPr b="1" lang="de-CH" sz="8000" spc="-1" strike="noStrike">
                <a:solidFill>
                  <a:srgbClr val="000000"/>
                </a:solidFill>
                <a:latin typeface="Arial"/>
                <a:ea typeface="ＭＳ Ｐゴシック"/>
              </a:rPr>
              <a:t>Der Speierling - eine Rarität unter den</a:t>
            </a:r>
            <a:endParaRPr b="0" lang="de-CH" sz="8000" spc="-1" strike="noStrike">
              <a:latin typeface="Arial"/>
            </a:endParaRPr>
          </a:p>
          <a:p>
            <a:pPr algn="ctr">
              <a:lnSpc>
                <a:spcPct val="100000"/>
              </a:lnSpc>
            </a:pPr>
            <a:r>
              <a:rPr b="1" lang="de-CH" sz="8000" spc="-1" strike="noStrike">
                <a:solidFill>
                  <a:srgbClr val="000000"/>
                </a:solidFill>
                <a:latin typeface="Arial"/>
                <a:ea typeface="ＭＳ Ｐゴシック"/>
              </a:rPr>
              <a:t>Schweizer Obstbäumen </a:t>
            </a:r>
            <a:endParaRPr b="0" lang="de-CH" sz="8000" spc="-1" strike="noStrike">
              <a:latin typeface="Arial"/>
            </a:endParaRPr>
          </a:p>
        </p:txBody>
      </p:sp>
      <p:sp>
        <p:nvSpPr>
          <p:cNvPr id="41" name="CustomShape 2"/>
          <p:cNvSpPr/>
          <p:nvPr/>
        </p:nvSpPr>
        <p:spPr>
          <a:xfrm>
            <a:off x="3891960" y="5144400"/>
            <a:ext cx="20196720" cy="701280"/>
          </a:xfrm>
          <a:prstGeom prst="rect">
            <a:avLst/>
          </a:prstGeom>
          <a:noFill/>
          <a:ln w="9360">
            <a:noFill/>
          </a:ln>
        </p:spPr>
        <p:style>
          <a:lnRef idx="0"/>
          <a:fillRef idx="0"/>
          <a:effectRef idx="0"/>
          <a:fontRef idx="minor"/>
        </p:style>
        <p:txBody>
          <a:bodyPr>
            <a:spAutoFit/>
          </a:bodyPr>
          <a:p>
            <a:pPr algn="ctr">
              <a:lnSpc>
                <a:spcPct val="100000"/>
              </a:lnSpc>
            </a:pPr>
            <a:r>
              <a:rPr b="0" lang="de-CH" sz="4000" spc="-1" strike="noStrike">
                <a:solidFill>
                  <a:srgbClr val="000000"/>
                </a:solidFill>
                <a:latin typeface="Arial"/>
                <a:ea typeface="ＭＳ Ｐゴシック"/>
              </a:rPr>
              <a:t>Georg F.J. Armbruster *, Kay Lucek *, Martin Dick **, Yvonne Willi *</a:t>
            </a:r>
            <a:endParaRPr b="0" lang="de-CH" sz="4000" spc="-1" strike="noStrike">
              <a:latin typeface="Arial"/>
            </a:endParaRPr>
          </a:p>
        </p:txBody>
      </p:sp>
      <p:pic>
        <p:nvPicPr>
          <p:cNvPr id="42" name="Bild 4" descr=""/>
          <p:cNvPicPr/>
          <p:nvPr/>
        </p:nvPicPr>
        <p:blipFill>
          <a:blip r:embed="rId1"/>
          <a:stretch/>
        </p:blipFill>
        <p:spPr>
          <a:xfrm>
            <a:off x="639360" y="525240"/>
            <a:ext cx="4282920" cy="1354320"/>
          </a:xfrm>
          <a:prstGeom prst="rect">
            <a:avLst/>
          </a:prstGeom>
          <a:ln w="9360">
            <a:noFill/>
          </a:ln>
        </p:spPr>
      </p:pic>
      <p:sp>
        <p:nvSpPr>
          <p:cNvPr id="43" name="CustomShape 3"/>
          <p:cNvSpPr/>
          <p:nvPr/>
        </p:nvSpPr>
        <p:spPr>
          <a:xfrm>
            <a:off x="802440" y="7142400"/>
            <a:ext cx="14637960" cy="11063160"/>
          </a:xfrm>
          <a:prstGeom prst="rect">
            <a:avLst/>
          </a:prstGeom>
          <a:solidFill>
            <a:schemeClr val="accent3">
              <a:lumMod val="40000"/>
              <a:lumOff val="60000"/>
            </a:schemeClr>
          </a:solidFill>
          <a:ln w="9360">
            <a:noFill/>
          </a:ln>
        </p:spPr>
        <p:style>
          <a:lnRef idx="0"/>
          <a:fillRef idx="0"/>
          <a:effectRef idx="0"/>
          <a:fontRef idx="minor"/>
        </p:style>
        <p:txBody>
          <a:bodyPr lIns="90000" rIns="90000" tIns="45000" bIns="45000">
            <a:spAutoFit/>
          </a:bodyPr>
          <a:p>
            <a:pPr>
              <a:lnSpc>
                <a:spcPct val="100000"/>
              </a:lnSpc>
            </a:pPr>
            <a:r>
              <a:rPr b="1" lang="de-CH" sz="3600" spc="-1" strike="noStrike">
                <a:solidFill>
                  <a:srgbClr val="000000"/>
                </a:solidFill>
                <a:latin typeface="Arial"/>
                <a:ea typeface="ＭＳ Ｐゴシック"/>
              </a:rPr>
              <a:t>Der Speierling</a:t>
            </a:r>
            <a:endParaRPr b="0" lang="de-CH" sz="3600" spc="-1" strike="noStrike">
              <a:latin typeface="Arial"/>
            </a:endParaRPr>
          </a:p>
          <a:p>
            <a:pPr>
              <a:lnSpc>
                <a:spcPct val="100000"/>
              </a:lnSpc>
            </a:pPr>
            <a:endParaRPr b="0" lang="de-CH" sz="3600" spc="-1" strike="noStrike">
              <a:latin typeface="Arial"/>
            </a:endParaRPr>
          </a:p>
          <a:p>
            <a:pPr algn="just">
              <a:lnSpc>
                <a:spcPct val="150000"/>
              </a:lnSpc>
            </a:pPr>
            <a:r>
              <a:rPr b="0" lang="de-CH" sz="3600" spc="-1" strike="noStrike">
                <a:solidFill>
                  <a:srgbClr val="000000"/>
                </a:solidFill>
                <a:latin typeface="Arial"/>
                <a:ea typeface="ＭＳ Ｐゴシック"/>
              </a:rPr>
              <a:t>Der Speierling (</a:t>
            </a:r>
            <a:r>
              <a:rPr b="0" i="1" lang="de-CH" sz="3600" spc="-1" strike="noStrike">
                <a:solidFill>
                  <a:srgbClr val="000000"/>
                </a:solidFill>
                <a:latin typeface="Arial"/>
                <a:ea typeface="ＭＳ Ｐゴシック"/>
              </a:rPr>
              <a:t>Sorbus domestica, </a:t>
            </a:r>
            <a:r>
              <a:rPr b="0" lang="de-CH" sz="3600" spc="-1" strike="noStrike">
                <a:solidFill>
                  <a:srgbClr val="000000"/>
                </a:solidFill>
                <a:latin typeface="Arial"/>
                <a:ea typeface="ＭＳ Ｐゴシック"/>
              </a:rPr>
              <a:t>Abbildung 1) ist ein seltener Obstbaum. Ursprünglich im Mittelmeerraum und auf dem Balkan beheimatet, brachten ihn die Römer nach Norden. Seine Früchte und das harte Holz waren einst sehr geschätzt (z.B. bei der Most- und Weinherstellung und beim Möbelbau). Heute findet man den Speierling in der Schweiz nur noch in geringer Zahl in Streuobstwiesen, Gärten und trockenen, lückigen Laubwäldern, wobei die natürliche Verjüngung kaum mehr stattfindet. In der Schweiz sind etwa 1000 Bäume kartiert, davon 20% in den beiden Kantonen Basel und in Solothurn. Auch haben mehrere Kantone Schutz- und Pflegekonzepte zum Speierling. Allerdings fehlt für die gezielte Förderung der Art das Wissen über die bestehende genetische Vielfalt in der Schweiz.</a:t>
            </a:r>
            <a:endParaRPr b="0" lang="de-CH" sz="3600" spc="-1" strike="noStrike">
              <a:latin typeface="Arial"/>
            </a:endParaRPr>
          </a:p>
        </p:txBody>
      </p:sp>
      <p:pic>
        <p:nvPicPr>
          <p:cNvPr id="44" name="Bild 46" descr=""/>
          <p:cNvPicPr/>
          <p:nvPr/>
        </p:nvPicPr>
        <p:blipFill>
          <a:blip r:embed="rId2"/>
          <a:stretch/>
        </p:blipFill>
        <p:spPr>
          <a:xfrm>
            <a:off x="25896960" y="2146320"/>
            <a:ext cx="2227320" cy="1662480"/>
          </a:xfrm>
          <a:prstGeom prst="rect">
            <a:avLst/>
          </a:prstGeom>
          <a:ln>
            <a:noFill/>
          </a:ln>
        </p:spPr>
      </p:pic>
      <p:sp>
        <p:nvSpPr>
          <p:cNvPr id="45" name="CustomShape 4"/>
          <p:cNvSpPr/>
          <p:nvPr/>
        </p:nvSpPr>
        <p:spPr>
          <a:xfrm>
            <a:off x="25069680" y="3916800"/>
            <a:ext cx="4468320" cy="2255760"/>
          </a:xfrm>
          <a:prstGeom prst="rect">
            <a:avLst/>
          </a:prstGeom>
          <a:noFill/>
          <a:ln w="9360">
            <a:noFill/>
          </a:ln>
        </p:spPr>
        <p:style>
          <a:lnRef idx="0"/>
          <a:fillRef idx="0"/>
          <a:effectRef idx="0"/>
          <a:fontRef idx="minor"/>
        </p:style>
        <p:txBody>
          <a:bodyPr>
            <a:spAutoFit/>
          </a:bodyPr>
          <a:p>
            <a:pPr>
              <a:lnSpc>
                <a:spcPct val="100000"/>
              </a:lnSpc>
            </a:pPr>
            <a:r>
              <a:rPr b="0" lang="de-CH" sz="2400" spc="-1" strike="noStrike">
                <a:solidFill>
                  <a:srgbClr val="000000"/>
                </a:solidFill>
                <a:latin typeface="Arial"/>
                <a:ea typeface="univers"/>
              </a:rPr>
              <a:t>Abteilung Pflanzenökologie und</a:t>
            </a:r>
            <a:endParaRPr b="0" lang="de-CH" sz="2400" spc="-1" strike="noStrike">
              <a:latin typeface="Arial"/>
            </a:endParaRPr>
          </a:p>
          <a:p>
            <a:pPr>
              <a:lnSpc>
                <a:spcPct val="100000"/>
              </a:lnSpc>
            </a:pPr>
            <a:r>
              <a:rPr b="0" lang="de-CH" sz="2400" spc="-1" strike="noStrike">
                <a:solidFill>
                  <a:srgbClr val="000000"/>
                </a:solidFill>
                <a:latin typeface="Arial"/>
                <a:ea typeface="univers"/>
              </a:rPr>
              <a:t>Pflanzenevolution *</a:t>
            </a:r>
            <a:endParaRPr b="0" lang="de-CH" sz="2400" spc="-1" strike="noStrike">
              <a:latin typeface="Arial"/>
            </a:endParaRPr>
          </a:p>
          <a:p>
            <a:pPr>
              <a:lnSpc>
                <a:spcPct val="100000"/>
              </a:lnSpc>
            </a:pPr>
            <a:endParaRPr b="0" lang="de-CH" sz="2400" spc="-1" strike="noStrike">
              <a:latin typeface="Arial"/>
            </a:endParaRPr>
          </a:p>
          <a:p>
            <a:pPr>
              <a:lnSpc>
                <a:spcPct val="100000"/>
              </a:lnSpc>
            </a:pPr>
            <a:r>
              <a:rPr b="0" lang="de-CH" sz="2400" spc="-1" strike="noStrike">
                <a:solidFill>
                  <a:srgbClr val="000000"/>
                </a:solidFill>
                <a:latin typeface="Arial"/>
                <a:ea typeface="ＭＳ Ｐゴシック"/>
              </a:rPr>
              <a:t>Arbeitsgemeinschaft für Natur- und Heimatschutz Baselland **</a:t>
            </a:r>
            <a:endParaRPr b="0" lang="de-CH" sz="2400" spc="-1" strike="noStrike">
              <a:latin typeface="Arial"/>
            </a:endParaRPr>
          </a:p>
          <a:p>
            <a:pPr algn="r">
              <a:lnSpc>
                <a:spcPct val="100000"/>
              </a:lnSpc>
            </a:pPr>
            <a:endParaRPr b="0" lang="de-CH" sz="2400" spc="-1" strike="noStrike">
              <a:latin typeface="Arial"/>
            </a:endParaRPr>
          </a:p>
        </p:txBody>
      </p:sp>
      <p:sp>
        <p:nvSpPr>
          <p:cNvPr id="46" name="CustomShape 5"/>
          <p:cNvSpPr/>
          <p:nvPr/>
        </p:nvSpPr>
        <p:spPr>
          <a:xfrm>
            <a:off x="15918840" y="30016800"/>
            <a:ext cx="13619160" cy="7771320"/>
          </a:xfrm>
          <a:prstGeom prst="rect">
            <a:avLst/>
          </a:prstGeom>
          <a:solidFill>
            <a:schemeClr val="accent2">
              <a:lumMod val="40000"/>
              <a:lumOff val="60000"/>
            </a:schemeClr>
          </a:solidFill>
          <a:ln w="9360">
            <a:noFill/>
          </a:ln>
        </p:spPr>
        <p:style>
          <a:lnRef idx="0"/>
          <a:fillRef idx="0"/>
          <a:effectRef idx="0"/>
          <a:fontRef idx="minor"/>
        </p:style>
        <p:txBody>
          <a:bodyPr lIns="90000" rIns="90000" tIns="45000" bIns="45000">
            <a:spAutoFit/>
          </a:bodyPr>
          <a:p>
            <a:pPr>
              <a:lnSpc>
                <a:spcPct val="100000"/>
              </a:lnSpc>
            </a:pPr>
            <a:r>
              <a:rPr b="1" lang="de-CH" sz="3600" spc="-1" strike="noStrike">
                <a:solidFill>
                  <a:srgbClr val="000000"/>
                </a:solidFill>
                <a:latin typeface="Arial"/>
                <a:ea typeface="ＭＳ Ｐゴシック"/>
              </a:rPr>
              <a:t>Empfehlung für die Förderung der Art in der Schweiz</a:t>
            </a:r>
            <a:endParaRPr b="0" lang="de-CH" sz="3600" spc="-1" strike="noStrike">
              <a:latin typeface="Arial"/>
            </a:endParaRPr>
          </a:p>
          <a:p>
            <a:pPr>
              <a:lnSpc>
                <a:spcPct val="100000"/>
              </a:lnSpc>
            </a:pPr>
            <a:endParaRPr b="0" lang="de-CH" sz="3600" spc="-1" strike="noStrike">
              <a:latin typeface="Arial"/>
            </a:endParaRPr>
          </a:p>
          <a:p>
            <a:pPr algn="just">
              <a:lnSpc>
                <a:spcPct val="150000"/>
              </a:lnSpc>
            </a:pPr>
            <a:r>
              <a:rPr b="1" lang="de-CH" sz="3600" spc="-1" strike="noStrike">
                <a:solidFill>
                  <a:srgbClr val="000000"/>
                </a:solidFill>
                <a:latin typeface="Arial"/>
                <a:ea typeface="ＭＳ Ｐゴシック"/>
              </a:rPr>
              <a:t>Bei der Aufzucht aus Samen oder aus gepfropften 'Reisern' sollten die regionalen Unterschiede (BL, BS, SO ↔ SH) berücksichtigt werden. Beim Pfropfen wäre zudem darauf zu achten, dass die Reiser nicht von genetisch identischen Mutterbäumen stammen. Solche identische Klone tragen nur wenig zum Erhalt der genetischen Vielfalt bei.</a:t>
            </a:r>
            <a:endParaRPr b="0" lang="de-CH" sz="3600" spc="-1" strike="noStrike">
              <a:latin typeface="Arial"/>
            </a:endParaRPr>
          </a:p>
          <a:p>
            <a:pPr algn="just">
              <a:lnSpc>
                <a:spcPct val="150000"/>
              </a:lnSpc>
            </a:pPr>
            <a:endParaRPr b="0" lang="de-CH" sz="3600" spc="-1" strike="noStrike">
              <a:latin typeface="Arial"/>
            </a:endParaRPr>
          </a:p>
          <a:p>
            <a:pPr algn="just">
              <a:lnSpc>
                <a:spcPct val="150000"/>
              </a:lnSpc>
            </a:pPr>
            <a:endParaRPr b="0" lang="de-CH" sz="3600" spc="-1" strike="noStrike">
              <a:latin typeface="Arial"/>
            </a:endParaRPr>
          </a:p>
        </p:txBody>
      </p:sp>
      <p:sp>
        <p:nvSpPr>
          <p:cNvPr id="47" name="CustomShape 6"/>
          <p:cNvSpPr/>
          <p:nvPr/>
        </p:nvSpPr>
        <p:spPr>
          <a:xfrm>
            <a:off x="802440" y="38584080"/>
            <a:ext cx="28787760" cy="3137400"/>
          </a:xfrm>
          <a:prstGeom prst="rect">
            <a:avLst/>
          </a:prstGeom>
          <a:noFill/>
          <a:ln w="9360">
            <a:noFill/>
          </a:ln>
        </p:spPr>
        <p:style>
          <a:lnRef idx="0"/>
          <a:fillRef idx="0"/>
          <a:effectRef idx="0"/>
          <a:fontRef idx="minor"/>
        </p:style>
        <p:txBody>
          <a:bodyPr lIns="90000" rIns="90000" tIns="45000" bIns="45000">
            <a:spAutoFit/>
          </a:bodyPr>
          <a:p>
            <a:pPr>
              <a:lnSpc>
                <a:spcPct val="100000"/>
              </a:lnSpc>
            </a:pPr>
            <a:r>
              <a:rPr b="1" lang="de-CH" sz="2200" spc="-1" strike="noStrike">
                <a:solidFill>
                  <a:srgbClr val="000000"/>
                </a:solidFill>
                <a:latin typeface="Arial"/>
                <a:ea typeface="ＭＳ Ｐゴシック"/>
              </a:rPr>
              <a:t>Methoden</a:t>
            </a:r>
            <a:endParaRPr b="0" lang="de-CH" sz="2200" spc="-1" strike="noStrike">
              <a:latin typeface="Arial"/>
            </a:endParaRPr>
          </a:p>
          <a:p>
            <a:pPr>
              <a:lnSpc>
                <a:spcPct val="100000"/>
              </a:lnSpc>
            </a:pPr>
            <a:r>
              <a:rPr b="0" lang="de-CH" sz="2200" spc="-1" strike="noStrike">
                <a:solidFill>
                  <a:srgbClr val="000000"/>
                </a:solidFill>
                <a:latin typeface="Arial"/>
                <a:ea typeface="ＭＳ Ｐゴシック"/>
              </a:rPr>
              <a:t>Die genetischen Daten wurden mit Hilfe von Mikrosatelliten-DNA-Fingerprinting erhoben (siehe Kamm et al. 2009). Zwei genetische Gruppen (</a:t>
            </a:r>
            <a:r>
              <a:rPr b="0" lang="de-CH" sz="2000" spc="-1" strike="noStrike">
                <a:solidFill>
                  <a:srgbClr val="000000"/>
                </a:solidFill>
                <a:latin typeface="Arial"/>
                <a:ea typeface="ＭＳ Ｐゴシック"/>
              </a:rPr>
              <a:t>Nordwest-Schweiz</a:t>
            </a:r>
            <a:r>
              <a:rPr b="0" lang="de-CH" sz="2200" spc="-1" strike="noStrike">
                <a:solidFill>
                  <a:srgbClr val="000000"/>
                </a:solidFill>
                <a:latin typeface="Arial"/>
                <a:ea typeface="ＭＳ Ｐゴシック"/>
              </a:rPr>
              <a:t> bzw. Ostschweiz) konnten mit Hilfe des STRUCTURE Algorithmus (Pritchard et al. 2000) herausgefiltert werden. </a:t>
            </a:r>
            <a:endParaRPr b="0" lang="de-CH" sz="2200" spc="-1" strike="noStrike">
              <a:latin typeface="Arial"/>
            </a:endParaRPr>
          </a:p>
          <a:p>
            <a:pPr>
              <a:lnSpc>
                <a:spcPct val="100000"/>
              </a:lnSpc>
            </a:pPr>
            <a:r>
              <a:rPr b="1" lang="de-CH" sz="2200" spc="-1" strike="noStrike">
                <a:solidFill>
                  <a:srgbClr val="000000"/>
                </a:solidFill>
                <a:latin typeface="Arial"/>
                <a:ea typeface="ＭＳ Ｐゴシック"/>
              </a:rPr>
              <a:t>Literatur</a:t>
            </a:r>
            <a:endParaRPr b="0" lang="de-CH" sz="2200" spc="-1" strike="noStrike">
              <a:latin typeface="Arial"/>
            </a:endParaRPr>
          </a:p>
          <a:p>
            <a:pPr>
              <a:lnSpc>
                <a:spcPct val="100000"/>
              </a:lnSpc>
            </a:pPr>
            <a:r>
              <a:rPr b="0" lang="de-CH" sz="2200" spc="-1" strike="noStrike">
                <a:solidFill>
                  <a:srgbClr val="000000"/>
                </a:solidFill>
                <a:latin typeface="Arial"/>
                <a:ea typeface="ＭＳ Ｐゴシック"/>
              </a:rPr>
              <a:t>Kamm U, Rotach P, Gugerli F, Siroky M, Edwards P, Holderegger R (2009). Frequent long-distance gene flow in a rare temperate forest tree (</a:t>
            </a:r>
            <a:r>
              <a:rPr b="0" i="1" lang="de-CH" sz="2200" spc="-1" strike="noStrike">
                <a:solidFill>
                  <a:srgbClr val="000000"/>
                </a:solidFill>
                <a:latin typeface="Arial"/>
                <a:ea typeface="ＭＳ Ｐゴシック"/>
              </a:rPr>
              <a:t>Sorbus domestica</a:t>
            </a:r>
            <a:r>
              <a:rPr b="0" lang="de-CH" sz="2200" spc="-1" strike="noStrike">
                <a:solidFill>
                  <a:srgbClr val="000000"/>
                </a:solidFill>
                <a:latin typeface="Arial"/>
                <a:ea typeface="ＭＳ Ｐゴシック"/>
              </a:rPr>
              <a:t>) at the landscape scale. Heredity 103:476–482.</a:t>
            </a:r>
            <a:endParaRPr b="0" lang="de-CH" sz="2200" spc="-1" strike="noStrike">
              <a:latin typeface="Arial"/>
            </a:endParaRPr>
          </a:p>
          <a:p>
            <a:pPr>
              <a:lnSpc>
                <a:spcPct val="100000"/>
              </a:lnSpc>
            </a:pPr>
            <a:r>
              <a:rPr b="0" lang="de-CH" sz="2400" spc="-1" strike="noStrike">
                <a:solidFill>
                  <a:srgbClr val="000000"/>
                </a:solidFill>
                <a:latin typeface="Arial"/>
                <a:ea typeface="ＭＳ Ｐゴシック"/>
              </a:rPr>
              <a:t>Pritchard JK, Stephens M, Donnelly P (2000). Inference of population structure using multilocus genotype data. Genetics 155:945–959. </a:t>
            </a:r>
            <a:endParaRPr b="0" lang="de-CH" sz="2400" spc="-1" strike="noStrike">
              <a:latin typeface="Arial"/>
            </a:endParaRPr>
          </a:p>
          <a:p>
            <a:pPr>
              <a:lnSpc>
                <a:spcPct val="100000"/>
              </a:lnSpc>
            </a:pPr>
            <a:endParaRPr b="0" lang="de-CH" sz="2400" spc="-1" strike="noStrike">
              <a:latin typeface="Arial"/>
            </a:endParaRPr>
          </a:p>
          <a:p>
            <a:pPr>
              <a:lnSpc>
                <a:spcPct val="100000"/>
              </a:lnSpc>
            </a:pPr>
            <a:r>
              <a:rPr b="1" lang="de-CH" sz="2200" spc="-1" strike="noStrike">
                <a:solidFill>
                  <a:srgbClr val="000000"/>
                </a:solidFill>
                <a:latin typeface="Arial"/>
                <a:ea typeface="ＭＳ Ｐゴシック"/>
              </a:rPr>
              <a:t>Danksagung</a:t>
            </a:r>
            <a:endParaRPr b="0" lang="de-CH" sz="2200" spc="-1" strike="noStrike">
              <a:latin typeface="Arial"/>
            </a:endParaRPr>
          </a:p>
          <a:p>
            <a:pPr>
              <a:lnSpc>
                <a:spcPct val="100000"/>
              </a:lnSpc>
            </a:pPr>
            <a:r>
              <a:rPr b="0" lang="de-CH" sz="2200" spc="-1" strike="noStrike">
                <a:solidFill>
                  <a:srgbClr val="000000"/>
                </a:solidFill>
                <a:latin typeface="Arial"/>
                <a:ea typeface="ＭＳ Ｐゴシック"/>
              </a:rPr>
              <a:t>Das Projekt wurde finanziell unterstützt durch F. Hoffmann-La Roche AG, Basel (an Martin Dick, Arbeitsgemeinschaft für Natur- und Heimatschutz Baselland)</a:t>
            </a:r>
            <a:endParaRPr b="0" lang="de-CH" sz="2200" spc="-1" strike="noStrike">
              <a:latin typeface="Arial"/>
            </a:endParaRPr>
          </a:p>
        </p:txBody>
      </p:sp>
      <p:pic>
        <p:nvPicPr>
          <p:cNvPr id="48" name="Bild 8" descr=""/>
          <p:cNvPicPr/>
          <p:nvPr/>
        </p:nvPicPr>
        <p:blipFill>
          <a:blip r:embed="rId3"/>
          <a:stretch/>
        </p:blipFill>
        <p:spPr>
          <a:xfrm>
            <a:off x="15723720" y="17652240"/>
            <a:ext cx="13866120" cy="10288800"/>
          </a:xfrm>
          <a:prstGeom prst="rect">
            <a:avLst/>
          </a:prstGeom>
          <a:ln>
            <a:noFill/>
          </a:ln>
        </p:spPr>
      </p:pic>
      <p:sp>
        <p:nvSpPr>
          <p:cNvPr id="49" name="CustomShape 7"/>
          <p:cNvSpPr/>
          <p:nvPr/>
        </p:nvSpPr>
        <p:spPr>
          <a:xfrm>
            <a:off x="15971040" y="27821160"/>
            <a:ext cx="13566960" cy="1553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de-CH" sz="2400" spc="-1" strike="noStrike">
                <a:solidFill>
                  <a:srgbClr val="000000"/>
                </a:solidFill>
                <a:latin typeface="Arial"/>
                <a:ea typeface="ＭＳ Ｐゴシック"/>
              </a:rPr>
              <a:t>Abbildung 3.</a:t>
            </a:r>
            <a:r>
              <a:rPr b="0" lang="de-CH" sz="2400" spc="-1" strike="noStrike">
                <a:solidFill>
                  <a:srgbClr val="000000"/>
                </a:solidFill>
                <a:latin typeface="Arial"/>
                <a:ea typeface="ＭＳ Ｐゴシック"/>
              </a:rPr>
              <a:t> Genetische Signale der 235 untersuchten Speierlinge. Jede vertikale Linie steht für einen Baum, wobei der genetische Hintergrund farblich hervorgehoben ist. Die Daten lassen vermuten, dass in der Vergangenheit ein stärkerer Genfluss von BL, BS, SO (blau) nach SH (violett) stattgefunden hat als in die Gegenrichtung.</a:t>
            </a:r>
            <a:endParaRPr b="0" lang="de-CH" sz="2400" spc="-1" strike="noStrike">
              <a:latin typeface="Arial"/>
            </a:endParaRPr>
          </a:p>
        </p:txBody>
      </p:sp>
      <p:sp>
        <p:nvSpPr>
          <p:cNvPr id="50" name="CustomShape 8"/>
          <p:cNvSpPr/>
          <p:nvPr/>
        </p:nvSpPr>
        <p:spPr>
          <a:xfrm>
            <a:off x="8939160" y="25837920"/>
            <a:ext cx="6552000" cy="3382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de-CH" sz="2400" spc="-1" strike="noStrike">
                <a:solidFill>
                  <a:srgbClr val="000000"/>
                </a:solidFill>
                <a:latin typeface="Arial"/>
                <a:ea typeface="ＭＳ Ｐゴシック"/>
              </a:rPr>
              <a:t>Abbildung 1.</a:t>
            </a:r>
            <a:r>
              <a:rPr b="0" lang="de-CH" sz="2400" spc="-1" strike="noStrike">
                <a:solidFill>
                  <a:srgbClr val="000000"/>
                </a:solidFill>
                <a:latin typeface="Arial"/>
                <a:ea typeface="ＭＳ Ｐゴシック"/>
              </a:rPr>
              <a:t> Der Speierling ist in der heimischen Flora selten geworden. Die Früchte des Speierlings werden beim Mosten und Schnapsbrennen verwendet, oder auch zu Konfitüre verarbeitet.</a:t>
            </a:r>
            <a:endParaRPr b="0" lang="de-CH" sz="2400" spc="-1" strike="noStrike">
              <a:latin typeface="Arial"/>
            </a:endParaRPr>
          </a:p>
          <a:p>
            <a:pPr algn="just">
              <a:lnSpc>
                <a:spcPct val="100000"/>
              </a:lnSpc>
            </a:pPr>
            <a:endParaRPr b="0" lang="de-CH" sz="2400" spc="-1" strike="noStrike">
              <a:latin typeface="Arial"/>
            </a:endParaRPr>
          </a:p>
          <a:p>
            <a:pPr algn="just">
              <a:lnSpc>
                <a:spcPct val="100000"/>
              </a:lnSpc>
            </a:pPr>
            <a:endParaRPr b="0" lang="de-CH" sz="2400" spc="-1" strike="noStrike">
              <a:latin typeface="Arial"/>
            </a:endParaRPr>
          </a:p>
          <a:p>
            <a:pPr>
              <a:lnSpc>
                <a:spcPct val="100000"/>
              </a:lnSpc>
            </a:pPr>
            <a:r>
              <a:rPr b="0" lang="de-CH" sz="2400" spc="-1" strike="noStrike">
                <a:solidFill>
                  <a:srgbClr val="000000"/>
                </a:solidFill>
                <a:latin typeface="Arial"/>
                <a:ea typeface="ＭＳ Ｐゴシック"/>
              </a:rPr>
              <a:t>Bildnachweise: wikipedia.com, Manuela Schwendener</a:t>
            </a:r>
            <a:endParaRPr b="0" lang="de-CH" sz="2400" spc="-1" strike="noStrike">
              <a:latin typeface="Arial"/>
            </a:endParaRPr>
          </a:p>
        </p:txBody>
      </p:sp>
      <p:sp>
        <p:nvSpPr>
          <p:cNvPr id="51" name="CustomShape 9"/>
          <p:cNvSpPr/>
          <p:nvPr/>
        </p:nvSpPr>
        <p:spPr>
          <a:xfrm>
            <a:off x="802440" y="30016800"/>
            <a:ext cx="14637960" cy="7771320"/>
          </a:xfrm>
          <a:prstGeom prst="rect">
            <a:avLst/>
          </a:prstGeom>
          <a:solidFill>
            <a:srgbClr val="d7e4bd"/>
          </a:solidFill>
          <a:ln>
            <a:noFill/>
          </a:ln>
        </p:spPr>
        <p:style>
          <a:lnRef idx="0"/>
          <a:fillRef idx="0"/>
          <a:effectRef idx="0"/>
          <a:fontRef idx="minor"/>
        </p:style>
        <p:txBody>
          <a:bodyPr lIns="90000" rIns="90000" tIns="45000" bIns="45000">
            <a:spAutoFit/>
          </a:bodyPr>
          <a:p>
            <a:pPr>
              <a:lnSpc>
                <a:spcPct val="100000"/>
              </a:lnSpc>
            </a:pPr>
            <a:r>
              <a:rPr b="1" lang="de-CH" sz="3600" spc="-1" strike="noStrike">
                <a:solidFill>
                  <a:srgbClr val="000000"/>
                </a:solidFill>
                <a:latin typeface="Arial"/>
                <a:ea typeface="ＭＳ Ｐゴシック"/>
              </a:rPr>
              <a:t>Genetische Markeranalysen</a:t>
            </a:r>
            <a:endParaRPr b="0" lang="de-CH" sz="3600" spc="-1" strike="noStrike">
              <a:latin typeface="Arial"/>
            </a:endParaRPr>
          </a:p>
          <a:p>
            <a:pPr>
              <a:lnSpc>
                <a:spcPct val="100000"/>
              </a:lnSpc>
            </a:pPr>
            <a:endParaRPr b="0" lang="de-CH" sz="3600" spc="-1" strike="noStrike">
              <a:latin typeface="Arial"/>
            </a:endParaRPr>
          </a:p>
          <a:p>
            <a:pPr algn="just">
              <a:lnSpc>
                <a:spcPct val="150000"/>
              </a:lnSpc>
            </a:pPr>
            <a:r>
              <a:rPr b="0" lang="de-CH" sz="3600" spc="-1" strike="noStrike">
                <a:solidFill>
                  <a:srgbClr val="000000"/>
                </a:solidFill>
                <a:latin typeface="Arial"/>
                <a:ea typeface="ＭＳ Ｐゴシック"/>
              </a:rPr>
              <a:t>Die genetischen Analysen an 235 Speierlingen aus der Schweiz zeigen, dass sich das genetische Profil der Bäume aus der Nordwest-Schweiz (BL, BS, SO) von jenem von Ostschweizer Bäumen (SH) signifikant unterscheidet (Abbildung 2). Die Gegenüberstellung der Profile (Abbildung 3) zeigt auch, das Genfluss von der Nordwest-Schweiz in Richtung </a:t>
            </a:r>
            <a:r>
              <a:rPr b="0" lang="de-CH" sz="3600" spc="-1" strike="noStrike">
                <a:solidFill>
                  <a:srgbClr val="000000"/>
                </a:solidFill>
                <a:latin typeface="Arial"/>
                <a:ea typeface="ＭＳ Ｐゴシック"/>
              </a:rPr>
              <a:t>Ostschweiz </a:t>
            </a:r>
            <a:r>
              <a:rPr b="0" lang="de-CH" sz="3600" spc="-1" strike="noStrike">
                <a:solidFill>
                  <a:srgbClr val="000000"/>
                </a:solidFill>
                <a:latin typeface="Arial"/>
                <a:ea typeface="ＭＳ Ｐゴシック"/>
              </a:rPr>
              <a:t>häufiger war. Die dennoch getrennten beiden Gruppen bieten unterschiedliche genetische Ressourcen, die bei der Nachzucht der Art berücksichtigt werden sollten.</a:t>
            </a:r>
            <a:endParaRPr b="0" lang="de-CH" sz="3600" spc="-1" strike="noStrike">
              <a:latin typeface="Arial"/>
            </a:endParaRPr>
          </a:p>
        </p:txBody>
      </p:sp>
      <p:pic>
        <p:nvPicPr>
          <p:cNvPr id="52" name="Bild 5" descr=""/>
          <p:cNvPicPr/>
          <p:nvPr/>
        </p:nvPicPr>
        <p:blipFill>
          <a:blip r:embed="rId4"/>
          <a:srcRect l="23162" t="0" r="15351" b="0"/>
          <a:stretch/>
        </p:blipFill>
        <p:spPr>
          <a:xfrm>
            <a:off x="8939160" y="18847440"/>
            <a:ext cx="6468840" cy="6597000"/>
          </a:xfrm>
          <a:prstGeom prst="rect">
            <a:avLst/>
          </a:prstGeom>
          <a:ln>
            <a:noFill/>
          </a:ln>
        </p:spPr>
      </p:pic>
      <p:pic>
        <p:nvPicPr>
          <p:cNvPr id="53" name="Bild 1" descr=""/>
          <p:cNvPicPr/>
          <p:nvPr/>
        </p:nvPicPr>
        <p:blipFill>
          <a:blip r:embed="rId5"/>
          <a:stretch/>
        </p:blipFill>
        <p:spPr>
          <a:xfrm>
            <a:off x="16257600" y="6383880"/>
            <a:ext cx="12848760" cy="9636480"/>
          </a:xfrm>
          <a:prstGeom prst="rect">
            <a:avLst/>
          </a:prstGeom>
          <a:ln>
            <a:noFill/>
          </a:ln>
        </p:spPr>
      </p:pic>
      <p:sp>
        <p:nvSpPr>
          <p:cNvPr id="54" name="CustomShape 10"/>
          <p:cNvSpPr/>
          <p:nvPr/>
        </p:nvSpPr>
        <p:spPr>
          <a:xfrm>
            <a:off x="15945120" y="14866560"/>
            <a:ext cx="13566960" cy="2284920"/>
          </a:xfrm>
          <a:prstGeom prst="rect">
            <a:avLst/>
          </a:prstGeom>
          <a:solidFill>
            <a:schemeClr val="bg1"/>
          </a:solidFill>
          <a:ln>
            <a:noFill/>
          </a:ln>
        </p:spPr>
        <p:style>
          <a:lnRef idx="0"/>
          <a:fillRef idx="0"/>
          <a:effectRef idx="0"/>
          <a:fontRef idx="minor"/>
        </p:style>
        <p:txBody>
          <a:bodyPr lIns="90000" rIns="90000" tIns="45000" bIns="45000">
            <a:spAutoFit/>
          </a:bodyPr>
          <a:p>
            <a:pPr algn="just">
              <a:lnSpc>
                <a:spcPct val="100000"/>
              </a:lnSpc>
            </a:pPr>
            <a:r>
              <a:rPr b="1" lang="de-CH" sz="2400" spc="-1" strike="noStrike">
                <a:solidFill>
                  <a:srgbClr val="000000"/>
                </a:solidFill>
                <a:latin typeface="Arial"/>
                <a:ea typeface="ＭＳ Ｐゴシック"/>
              </a:rPr>
              <a:t>Abbildung 2.</a:t>
            </a:r>
            <a:r>
              <a:rPr b="0" lang="de-CH" sz="2400" spc="-1" strike="noStrike">
                <a:solidFill>
                  <a:srgbClr val="000000"/>
                </a:solidFill>
                <a:latin typeface="Arial"/>
                <a:ea typeface="ＭＳ Ｐゴシック"/>
              </a:rPr>
              <a:t> In vier Regionen der Nordwest-Schweiz wurden 73 Speierlingsbäume genetisch untersucht und den genetischen Daten aus zwei Ostschweizer gegenübergestellt (Daten von Kamm et al. 2009). Die Bäume aus der Nordwest-Schweiz unterscheiden sich deutlich von jenen aus der Ostschweiz anhand ihres genetischen Musters, hier farblich dargestellt. Abgesehen von unseren untersuchten naturnahen Vorkommen, gibt es nur noch wenige andere Populationen in der Schweiz.</a:t>
            </a:r>
            <a:endParaRPr b="0" lang="de-CH" sz="2400" spc="-1" strike="noStrike">
              <a:latin typeface="Arial"/>
            </a:endParaRPr>
          </a:p>
        </p:txBody>
      </p:sp>
      <p:pic>
        <p:nvPicPr>
          <p:cNvPr id="55" name="Picture 3" descr=""/>
          <p:cNvPicPr/>
          <p:nvPr/>
        </p:nvPicPr>
        <p:blipFill>
          <a:blip r:embed="rId6"/>
          <a:stretch/>
        </p:blipFill>
        <p:spPr>
          <a:xfrm>
            <a:off x="820800" y="18847440"/>
            <a:ext cx="7802640" cy="10403640"/>
          </a:xfrm>
          <a:prstGeom prst="rect">
            <a:avLst/>
          </a:prstGeom>
          <a:ln>
            <a:noFill/>
          </a:ln>
        </p:spPr>
      </p:pic>
      <p:pic>
        <p:nvPicPr>
          <p:cNvPr id="56" name="Bild 18" descr=""/>
          <p:cNvPicPr/>
          <p:nvPr/>
        </p:nvPicPr>
        <p:blipFill>
          <a:blip r:embed="rId7"/>
          <a:stretch/>
        </p:blipFill>
        <p:spPr>
          <a:xfrm>
            <a:off x="26115480" y="525240"/>
            <a:ext cx="3272760" cy="14086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template_poster_180416</Template>
  <TotalTime>0</TotalTime>
  <Application>LibreOffice/6.1.5.2$Linux_X86_64 LibreOffice_project/10$Build-2</Application>
  <Words>664</Words>
  <Paragraphs>30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2018-04-19T20:29:05Z</dcterms:created>
  <dc:creator>Yvonne</dc:creator>
  <dc:description/>
  <dc:language>de-CH</dc:language>
  <cp:lastModifiedBy>BIB Uni Basel</cp:lastModifiedBy>
  <cp:lastPrinted>2018-02-12T09:28:49Z</cp:lastPrinted>
  <dcterms:modified xsi:type="dcterms:W3CDTF">2022-06-07T07:50:02Z</dcterms:modified>
  <cp:revision>90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Benutzerdefiniert</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